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2"/>
  </p:notesMasterIdLst>
  <p:sldIdLst>
    <p:sldId id="256" r:id="rId2"/>
    <p:sldId id="404" r:id="rId3"/>
    <p:sldId id="405" r:id="rId4"/>
    <p:sldId id="437" r:id="rId5"/>
    <p:sldId id="406" r:id="rId6"/>
    <p:sldId id="407" r:id="rId7"/>
    <p:sldId id="408" r:id="rId8"/>
    <p:sldId id="409" r:id="rId9"/>
    <p:sldId id="410" r:id="rId10"/>
    <p:sldId id="411" r:id="rId11"/>
    <p:sldId id="415" r:id="rId12"/>
    <p:sldId id="417" r:id="rId13"/>
    <p:sldId id="412" r:id="rId14"/>
    <p:sldId id="414" r:id="rId15"/>
    <p:sldId id="413" r:id="rId16"/>
    <p:sldId id="420" r:id="rId17"/>
    <p:sldId id="419" r:id="rId18"/>
    <p:sldId id="421" r:id="rId19"/>
    <p:sldId id="422" r:id="rId20"/>
    <p:sldId id="423" r:id="rId21"/>
    <p:sldId id="416" r:id="rId22"/>
    <p:sldId id="424" r:id="rId23"/>
    <p:sldId id="425" r:id="rId24"/>
    <p:sldId id="427" r:id="rId25"/>
    <p:sldId id="430" r:id="rId26"/>
    <p:sldId id="428" r:id="rId27"/>
    <p:sldId id="440" r:id="rId28"/>
    <p:sldId id="441" r:id="rId29"/>
    <p:sldId id="442" r:id="rId30"/>
    <p:sldId id="443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5709C55F-86B5-9446-ADFB-FFDAAF414CDB}">
          <p14:sldIdLst>
            <p14:sldId id="256"/>
            <p14:sldId id="404"/>
            <p14:sldId id="405"/>
          </p14:sldIdLst>
        </p14:section>
        <p14:section name="Classes" id="{1B89964F-288C-154A-8EDF-9B17244B4AF0}">
          <p14:sldIdLst>
            <p14:sldId id="437"/>
            <p14:sldId id="406"/>
            <p14:sldId id="407"/>
            <p14:sldId id="408"/>
            <p14:sldId id="409"/>
            <p14:sldId id="410"/>
            <p14:sldId id="411"/>
            <p14:sldId id="415"/>
            <p14:sldId id="417"/>
            <p14:sldId id="412"/>
            <p14:sldId id="414"/>
            <p14:sldId id="413"/>
            <p14:sldId id="420"/>
            <p14:sldId id="419"/>
            <p14:sldId id="421"/>
            <p14:sldId id="422"/>
            <p14:sldId id="423"/>
            <p14:sldId id="416"/>
            <p14:sldId id="424"/>
            <p14:sldId id="425"/>
            <p14:sldId id="427"/>
            <p14:sldId id="430"/>
            <p14:sldId id="428"/>
          </p14:sldIdLst>
        </p14:section>
        <p14:section name="Employee" id="{6BCA0DB2-6713-6042-B720-255D0848002B}">
          <p14:sldIdLst/>
        </p14:section>
        <p14:section name="toString" id="{44362322-DCD8-A54F-99F5-D8E3A9520356}">
          <p14:sldIdLst/>
        </p14:section>
        <p14:section name="Recap" id="{C234B780-DECD-5645-B749-33CF1EFA50EA}">
          <p14:sldIdLst>
            <p14:sldId id="440"/>
            <p14:sldId id="441"/>
            <p14:sldId id="442"/>
            <p14:sldId id="44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7942"/>
    <a:srgbClr val="B76C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432"/>
    <p:restoredTop sz="90498"/>
  </p:normalViewPr>
  <p:slideViewPr>
    <p:cSldViewPr snapToGrid="0" snapToObjects="1">
      <p:cViewPr>
        <p:scale>
          <a:sx n="95" d="100"/>
          <a:sy n="95" d="100"/>
        </p:scale>
        <p:origin x="138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EA64F-48CA-6044-9303-A15754386620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C7AC7-6EB8-0444-B537-C59A44D4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59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How?  Custom variable 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95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 you decompose your program across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06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really useful if we can’t do anything with this</a:t>
            </a:r>
            <a:r>
              <a:rPr lang="en-US" baseline="0" dirty="0" smtClean="0"/>
              <a:t> though!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170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Methods are public so other files can access 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613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37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1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Methods are public so other files can access 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3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20574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r>
              <a:rPr lang="en-US" altLang="x-none" noProof="0" smtClean="0"/>
              <a:t>Click to edit Master title style</a:t>
            </a:r>
            <a:endParaRPr lang="x-none" altLang="x-none" noProof="0" smtClean="0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x-none" noProof="0" smtClean="0"/>
              <a:t>Click to edit Master subtitle style</a:t>
            </a:r>
          </a:p>
        </p:txBody>
      </p:sp>
      <p:sp>
        <p:nvSpPr>
          <p:cNvPr id="18440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Calibri" charset="0"/>
              <a:ea typeface="Arial" charset="0"/>
              <a:cs typeface="Arial" charset="0"/>
            </a:endParaRPr>
          </a:p>
        </p:txBody>
      </p:sp>
      <p:sp>
        <p:nvSpPr>
          <p:cNvPr id="18443" name="Text Box 11"/>
          <p:cNvSpPr txBox="1">
            <a:spLocks noChangeArrowheads="1"/>
          </p:cNvSpPr>
          <p:nvPr/>
        </p:nvSpPr>
        <p:spPr bwMode="auto">
          <a:xfrm>
            <a:off x="685800" y="6400800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x-none" sz="800"/>
              <a:t>This document is copyright (C) Stanford Computer Science and Marty Stepp, licensed under Creative Commons Attribution 2.5 License.  All rights reserved.</a:t>
            </a:r>
            <a:br>
              <a:rPr lang="en-US" altLang="x-none" sz="800"/>
            </a:br>
            <a:r>
              <a:rPr lang="en-US" altLang="x-none" sz="800"/>
              <a:t>Based on slides created by Keith Schwarz, Mehran Sahami, Eric Roberts, Stuart Reges, and others.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77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77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4343400" cy="5181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343400" cy="5181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 smtClean="0"/>
              <a:t>Click to edit Master text styles</a:t>
            </a:r>
          </a:p>
          <a:p>
            <a:pPr lvl="1"/>
            <a:r>
              <a:rPr lang="en-US" altLang="x-none" smtClean="0"/>
              <a:t>Second level</a:t>
            </a:r>
          </a:p>
          <a:p>
            <a:pPr lvl="2"/>
            <a:r>
              <a:rPr lang="en-US" altLang="x-none" smtClean="0"/>
              <a:t>Third level</a:t>
            </a:r>
          </a:p>
          <a:p>
            <a:pPr lvl="3"/>
            <a:r>
              <a:rPr lang="en-US" altLang="x-none" smtClean="0"/>
              <a:t>Fourth level</a:t>
            </a:r>
          </a:p>
          <a:p>
            <a:pPr lvl="4"/>
            <a:r>
              <a:rPr lang="en-US" altLang="x-none" smtClean="0"/>
              <a:t>Fifth level</a:t>
            </a:r>
            <a:endParaRPr lang="en-US" altLang="x-none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8229600" y="6356350"/>
            <a:ext cx="762000" cy="365125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algn="r">
              <a:spcBef>
                <a:spcPts val="500"/>
              </a:spcBef>
            </a:pPr>
            <a:fld id="{08267DFD-02E1-ED47-A842-BD1D585199FF}" type="slidenum">
              <a:rPr lang="en-US" altLang="x-none" sz="1200">
                <a:solidFill>
                  <a:srgbClr val="424242"/>
                </a:solidFill>
                <a:latin typeface="Verdana" charset="0"/>
              </a:rPr>
              <a:pPr algn="r">
                <a:spcBef>
                  <a:spcPts val="500"/>
                </a:spcBef>
              </a:pPr>
              <a:t>‹#›</a:t>
            </a:fld>
            <a:endParaRPr lang="en-US" altLang="x-none" sz="1800">
              <a:latin typeface="Arial" charset="0"/>
            </a:endParaRPr>
          </a:p>
        </p:txBody>
      </p:sp>
      <p:sp>
        <p:nvSpPr>
          <p:cNvPr id="1039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Tahoma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3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9pPr>
    </p:titleStyle>
    <p:bodyStyle>
      <a:lvl1pPr marL="230188" indent="-230188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7013" algn="l" rtl="0" eaLnBrk="1" fontAlgn="base" hangingPunct="1">
        <a:spcBef>
          <a:spcPct val="20000"/>
        </a:spcBef>
        <a:spcAft>
          <a:spcPct val="0"/>
        </a:spcAft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55663" indent="-169863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4625" algn="l" rtl="0" eaLnBrk="1" fontAlgn="base" hangingPunct="1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7488" indent="-228600" algn="l" rtl="0" eaLnBrk="1" fontAlgn="base" hangingPunct="1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 106A, Lecture 21</a:t>
            </a:r>
            <a:br>
              <a:rPr lang="en-US" dirty="0" smtClean="0"/>
            </a:br>
            <a:r>
              <a:rPr lang="en-US" dirty="0" smtClean="0"/>
              <a:t>Classes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1328928" y="51937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524000"/>
          </a:xfrm>
        </p:spPr>
        <p:txBody>
          <a:bodyPr/>
          <a:lstStyle/>
          <a:p>
            <a:endParaRPr lang="en-US" altLang="x-none" sz="1500" dirty="0"/>
          </a:p>
          <a:p>
            <a:r>
              <a:rPr lang="en-US" altLang="x-none" sz="1500" dirty="0"/>
              <a:t>suggested reading:</a:t>
            </a:r>
          </a:p>
          <a:p>
            <a:r>
              <a:rPr lang="en-US" altLang="x-none" sz="1500" i="1" dirty="0" smtClean="0"/>
              <a:t>Java Ch. 6</a:t>
            </a:r>
            <a:endParaRPr lang="en-US" altLang="x-none" sz="1500" i="1" dirty="0"/>
          </a:p>
        </p:txBody>
      </p:sp>
    </p:spTree>
    <p:extLst>
      <p:ext uri="{BB962C8B-B14F-4D97-AF65-F5344CB8AC3E}">
        <p14:creationId xmlns:p14="http://schemas.microsoft.com/office/powerpoint/2010/main" val="156435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 smtClean="0"/>
              <a:t>A class defines a new variable type.</a:t>
            </a:r>
            <a:endParaRPr lang="en-US" sz="8600" dirty="0"/>
          </a:p>
        </p:txBody>
      </p:sp>
    </p:spTree>
    <p:extLst>
      <p:ext uri="{BB962C8B-B14F-4D97-AF65-F5344CB8AC3E}">
        <p14:creationId xmlns:p14="http://schemas.microsoft.com/office/powerpoint/2010/main" val="79686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/>
              <a:t>Let’s define a new variable type called </a:t>
            </a:r>
            <a:r>
              <a:rPr lang="en-US" sz="3200" b="1" dirty="0" err="1" smtClean="0"/>
              <a:t>BankAccount</a:t>
            </a:r>
            <a:r>
              <a:rPr lang="en-US" sz="3200" b="1" dirty="0" smtClean="0"/>
              <a:t> </a:t>
            </a:r>
            <a:r>
              <a:rPr lang="en-US" sz="3200" dirty="0" smtClean="0"/>
              <a:t>that represents information about a single person’s bank account.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A </a:t>
            </a:r>
            <a:r>
              <a:rPr lang="en-US" sz="3200" b="1" dirty="0" err="1" smtClean="0"/>
              <a:t>BankAccount</a:t>
            </a:r>
            <a:r>
              <a:rPr lang="en-US" sz="3200" dirty="0" smtClean="0"/>
              <a:t>: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contains the name of account holder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contains the balance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can deposit money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can withdraw money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083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if we could write a program like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nickAccount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nickAccount.setName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“Nick”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nickAccount.deposit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endParaRPr lang="en-US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rishiAccount.setName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“Rishi”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rishiAccount.deposit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(50);</a:t>
            </a:r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err="1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20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success =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rishiAccount.withdraw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(10);</a:t>
            </a:r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(success) {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“Rishi withdrew $10.”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39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private instance variables.</a:t>
            </a:r>
          </a:p>
        </p:txBody>
      </p:sp>
    </p:spTree>
    <p:extLst>
      <p:ext uri="{BB962C8B-B14F-4D97-AF65-F5344CB8AC3E}">
        <p14:creationId xmlns:p14="http://schemas.microsoft.com/office/powerpoint/2010/main" val="167475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5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In file </a:t>
            </a:r>
            <a:r>
              <a:rPr lang="en-US" sz="25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BankAccount.java</a:t>
            </a:r>
            <a:endParaRPr lang="en-US" sz="25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25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// </a:t>
            </a:r>
            <a:r>
              <a:rPr lang="en-US" sz="2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Step 1: the data inside </a:t>
            </a:r>
            <a:r>
              <a:rPr lang="en-US" sz="25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a </a:t>
            </a:r>
            <a:r>
              <a:rPr lang="en-US" sz="25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25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5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37479" y="4831976"/>
            <a:ext cx="72690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Each </a:t>
            </a:r>
            <a:r>
              <a:rPr lang="en-US" sz="2800" dirty="0" err="1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BankAccount</a:t>
            </a:r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object has its </a:t>
            </a:r>
            <a:r>
              <a:rPr lang="en-US" sz="2800" i="1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own copy</a:t>
            </a:r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</a:t>
            </a:r>
          </a:p>
          <a:p>
            <a:pPr algn="ctr"/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of all instance variables.</a:t>
            </a:r>
            <a:endParaRPr lang="en-US" sz="28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255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can this new variable type do?</a:t>
            </a:r>
            <a:r>
              <a:rPr lang="en-US" sz="3600" dirty="0" smtClean="0"/>
              <a:t>  These are its public methods.</a:t>
            </a:r>
          </a:p>
        </p:txBody>
      </p:sp>
    </p:spTree>
    <p:extLst>
      <p:ext uri="{BB962C8B-B14F-4D97-AF65-F5344CB8AC3E}">
        <p14:creationId xmlns:p14="http://schemas.microsoft.com/office/powerpoint/2010/main" val="152450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if we could write a program like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nickAccount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= new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nickAccount.setName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(“Nick”);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nickAccount.deposit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nickAccount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b="1" dirty="0">
              <a:solidFill>
                <a:schemeClr val="bg1">
                  <a:lumMod val="7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rishiAccount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= new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rishiAccount.setName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(“Rishi”);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rishiAccount.deposit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success = </a:t>
            </a: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rishiAccount.withdraw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(10);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if (success) {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(“Rishi withdrew $10.”);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000" dirty="0">
              <a:solidFill>
                <a:schemeClr val="bg1">
                  <a:lumMod val="7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85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1: the data inside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endParaRPr lang="en-US" sz="18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2: the things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can do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void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deposit(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amount)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balance += amount;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endParaRPr lang="en-US" sz="4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withdraw(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amount)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(balance &gt;= amount)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	balance -= amount;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}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 false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703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/>
              <a:t>Defining Methods In Classes</a:t>
            </a:r>
            <a:endParaRPr lang="en-US" altLang="x-none" dirty="0"/>
          </a:p>
        </p:txBody>
      </p:sp>
      <p:sp>
        <p:nvSpPr>
          <p:cNvPr id="1467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Methods defined in classes can be called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b="1" dirty="0" smtClean="0"/>
              <a:t>on an instance of that class</a:t>
            </a:r>
            <a:r>
              <a:rPr lang="en-US" altLang="x-none" dirty="0" smtClean="0"/>
              <a:t>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x-none" b="1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When one of these methods executes,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it can reference </a:t>
            </a:r>
            <a:r>
              <a:rPr lang="en-US" altLang="x-none" b="1" dirty="0" smtClean="0"/>
              <a:t>that object’s copy</a:t>
            </a:r>
            <a:r>
              <a:rPr lang="en-US" altLang="x-none" dirty="0" smtClean="0"/>
              <a:t> of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instance variables.</a:t>
            </a:r>
            <a:endParaRPr lang="en-US" altLang="x-none" sz="2000" dirty="0" smtClean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b="1" dirty="0">
                <a:latin typeface="Consolas" charset="0"/>
              </a:rPr>
              <a:t>ba1.deposit(0.20);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b="1" dirty="0">
                <a:latin typeface="Consolas" charset="0"/>
              </a:rPr>
              <a:t>ba2.deposit(1000.00</a:t>
            </a:r>
            <a:r>
              <a:rPr lang="en-US" altLang="x-none" sz="2000" b="1" dirty="0" smtClean="0">
                <a:latin typeface="Consolas" charset="0"/>
              </a:rPr>
              <a:t>);</a:t>
            </a:r>
            <a:endParaRPr lang="en-US" altLang="x-none" sz="2000" dirty="0" smtClean="0">
              <a:latin typeface="Consolas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 smtClean="0"/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/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This means calling one of these methods on different objects has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i="1" dirty="0" smtClean="0"/>
              <a:t>different effects.</a:t>
            </a:r>
            <a:endParaRPr lang="en-US" altLang="x-none" dirty="0"/>
          </a:p>
          <a:p>
            <a:pPr>
              <a:lnSpc>
                <a:spcPct val="80000"/>
              </a:lnSpc>
              <a:buFontTx/>
              <a:buNone/>
            </a:pPr>
            <a:endParaRPr lang="en-US" altLang="x-none" b="1" dirty="0">
              <a:latin typeface="Consolas" charset="0"/>
            </a:endParaRPr>
          </a:p>
        </p:txBody>
      </p:sp>
      <p:sp>
        <p:nvSpPr>
          <p:cNvPr id="1467397" name="Text Box 5"/>
          <p:cNvSpPr txBox="1">
            <a:spLocks noChangeArrowheads="1"/>
          </p:cNvSpPr>
          <p:nvPr/>
        </p:nvSpPr>
        <p:spPr bwMode="auto">
          <a:xfrm>
            <a:off x="5943600" y="1600200"/>
            <a:ext cx="2895600" cy="1420813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>
                <a:latin typeface="Consolas" charset="0"/>
              </a:rPr>
              <a:t>name    = "Marty"</a:t>
            </a:r>
          </a:p>
          <a:p>
            <a:r>
              <a:rPr lang="en-US" altLang="x-none" sz="1800">
                <a:latin typeface="Consolas" charset="0"/>
              </a:rPr>
              <a:t>balance = 1.</a:t>
            </a:r>
            <a:r>
              <a:rPr lang="en-US" altLang="x-none" sz="1800" b="1" u="sng">
                <a:solidFill>
                  <a:schemeClr val="accent2"/>
                </a:solidFill>
                <a:latin typeface="Consolas" charset="0"/>
              </a:rPr>
              <a:t>4</a:t>
            </a:r>
            <a:r>
              <a:rPr lang="en-US" altLang="x-none" sz="1800">
                <a:latin typeface="Consolas" charset="0"/>
              </a:rPr>
              <a:t>5</a:t>
            </a:r>
          </a:p>
          <a:p>
            <a:endParaRPr lang="en-US" altLang="x-none" sz="800">
              <a:latin typeface="Consolas" charset="0"/>
            </a:endParaRPr>
          </a:p>
          <a:p>
            <a:r>
              <a:rPr lang="en-US" altLang="x-none" sz="1400" b="1">
                <a:latin typeface="Consolas" charset="0"/>
              </a:rPr>
              <a:t>deposit</a:t>
            </a:r>
            <a:r>
              <a:rPr lang="en-US" altLang="x-none" sz="1400">
                <a:latin typeface="Consolas" charset="0"/>
              </a:rPr>
              <a:t>(amount) {</a:t>
            </a:r>
          </a:p>
          <a:p>
            <a:r>
              <a:rPr lang="en-US" altLang="x-none" sz="1400">
                <a:latin typeface="Consolas" charset="0"/>
              </a:rPr>
              <a:t>    balance += amount;</a:t>
            </a:r>
          </a:p>
          <a:p>
            <a:r>
              <a:rPr lang="en-US" altLang="x-none" sz="1400">
                <a:latin typeface="Consolas" charset="0"/>
              </a:rPr>
              <a:t>}</a:t>
            </a:r>
          </a:p>
        </p:txBody>
      </p:sp>
      <p:sp>
        <p:nvSpPr>
          <p:cNvPr id="1467399" name="Text Box 7"/>
          <p:cNvSpPr txBox="1">
            <a:spLocks noChangeArrowheads="1"/>
          </p:cNvSpPr>
          <p:nvPr/>
        </p:nvSpPr>
        <p:spPr bwMode="auto">
          <a:xfrm>
            <a:off x="5943600" y="3567113"/>
            <a:ext cx="2895600" cy="1420812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 dirty="0">
                <a:latin typeface="Consolas" charset="0"/>
              </a:rPr>
              <a:t>name    = "Mehran"</a:t>
            </a:r>
          </a:p>
          <a:p>
            <a:r>
              <a:rPr lang="en-US" altLang="x-none" sz="1800" dirty="0">
                <a:latin typeface="Consolas" charset="0"/>
              </a:rPr>
              <a:t>balance = 90</a:t>
            </a:r>
            <a:r>
              <a:rPr lang="en-US" altLang="x-none" sz="1800" b="1" u="sng" dirty="0">
                <a:solidFill>
                  <a:schemeClr val="accent2"/>
                </a:solidFill>
                <a:latin typeface="Consolas" charset="0"/>
              </a:rPr>
              <a:t>1</a:t>
            </a:r>
            <a:r>
              <a:rPr lang="en-US" altLang="x-none" sz="1800" dirty="0">
                <a:latin typeface="Consolas" charset="0"/>
              </a:rPr>
              <a:t>000.00</a:t>
            </a:r>
          </a:p>
          <a:p>
            <a:endParaRPr lang="en-US" altLang="x-none" sz="800" dirty="0">
              <a:latin typeface="Consolas" charset="0"/>
            </a:endParaRPr>
          </a:p>
          <a:p>
            <a:r>
              <a:rPr lang="en-US" altLang="x-none" sz="1400" b="1" dirty="0">
                <a:latin typeface="Consolas" charset="0"/>
              </a:rPr>
              <a:t>deposit</a:t>
            </a:r>
            <a:r>
              <a:rPr lang="en-US" altLang="x-none" sz="1400" dirty="0">
                <a:latin typeface="Consolas" charset="0"/>
              </a:rPr>
              <a:t>(amount) {</a:t>
            </a:r>
          </a:p>
          <a:p>
            <a:r>
              <a:rPr lang="en-US" altLang="x-none" sz="1400" dirty="0">
                <a:latin typeface="Consolas" charset="0"/>
              </a:rPr>
              <a:t>    balance += amount;</a:t>
            </a:r>
          </a:p>
          <a:p>
            <a:r>
              <a:rPr lang="en-US" altLang="x-none" sz="1400" dirty="0">
                <a:latin typeface="Consolas" charset="0"/>
              </a:rPr>
              <a:t>}</a:t>
            </a:r>
          </a:p>
        </p:txBody>
      </p:sp>
      <p:sp>
        <p:nvSpPr>
          <p:cNvPr id="1467400" name="Text Box 8"/>
          <p:cNvSpPr txBox="1">
            <a:spLocks noChangeArrowheads="1"/>
          </p:cNvSpPr>
          <p:nvPr/>
        </p:nvSpPr>
        <p:spPr bwMode="auto">
          <a:xfrm>
            <a:off x="7010400" y="1233488"/>
            <a:ext cx="56038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ba1</a:t>
            </a:r>
          </a:p>
        </p:txBody>
      </p:sp>
      <p:sp>
        <p:nvSpPr>
          <p:cNvPr id="1467401" name="Text Box 9"/>
          <p:cNvSpPr txBox="1">
            <a:spLocks noChangeArrowheads="1"/>
          </p:cNvSpPr>
          <p:nvPr/>
        </p:nvSpPr>
        <p:spPr bwMode="auto">
          <a:xfrm>
            <a:off x="7010400" y="3200400"/>
            <a:ext cx="5603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ba2</a:t>
            </a:r>
          </a:p>
        </p:txBody>
      </p:sp>
      <p:sp>
        <p:nvSpPr>
          <p:cNvPr id="1467402" name="Freeform 10"/>
          <p:cNvSpPr>
            <a:spLocks/>
          </p:cNvSpPr>
          <p:nvPr/>
        </p:nvSpPr>
        <p:spPr bwMode="auto">
          <a:xfrm>
            <a:off x="3200401" y="2590800"/>
            <a:ext cx="2667000" cy="1325563"/>
          </a:xfrm>
          <a:custGeom>
            <a:avLst/>
            <a:gdLst>
              <a:gd name="T0" fmla="*/ 0 w 1711"/>
              <a:gd name="T1" fmla="*/ 835 h 835"/>
              <a:gd name="T2" fmla="*/ 1114 w 1711"/>
              <a:gd name="T3" fmla="*/ 651 h 835"/>
              <a:gd name="T4" fmla="*/ 1711 w 1711"/>
              <a:gd name="T5" fmla="*/ 0 h 8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11" h="835">
                <a:moveTo>
                  <a:pt x="0" y="835"/>
                </a:moveTo>
                <a:lnTo>
                  <a:pt x="1114" y="651"/>
                </a:lnTo>
                <a:lnTo>
                  <a:pt x="1711" y="0"/>
                </a:ln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67403" name="Line 11"/>
          <p:cNvSpPr>
            <a:spLocks noChangeShapeType="1"/>
          </p:cNvSpPr>
          <p:nvPr/>
        </p:nvSpPr>
        <p:spPr bwMode="auto">
          <a:xfrm>
            <a:off x="3581400" y="4267200"/>
            <a:ext cx="22860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9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7397" grpId="0" animBg="1"/>
      <p:bldP spid="1467399" grpId="0" animBg="1"/>
      <p:bldP spid="1467400" grpId="0"/>
      <p:bldP spid="1467401" grpId="0"/>
      <p:bldP spid="1467402" grpId="0" animBg="1"/>
      <p:bldP spid="146740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/>
              <a:t>Getters and Setters</a:t>
            </a:r>
            <a:endParaRPr lang="en-US" altLang="x-none" dirty="0"/>
          </a:p>
        </p:txBody>
      </p:sp>
      <p:sp>
        <p:nvSpPr>
          <p:cNvPr id="1470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altLang="x-none" dirty="0" smtClean="0"/>
              <a:t>Instance variables in a class should </a:t>
            </a:r>
            <a:r>
              <a:rPr lang="en-US" altLang="x-none" i="1" dirty="0" smtClean="0"/>
              <a:t>always be private</a:t>
            </a:r>
            <a:r>
              <a:rPr lang="en-US" altLang="x-none" dirty="0" smtClean="0"/>
              <a:t>.  This is so only the object itself can modify them, and no-one else.</a:t>
            </a:r>
          </a:p>
          <a:p>
            <a:pPr marL="0" indent="0">
              <a:buNone/>
            </a:pPr>
            <a:endParaRPr lang="en-US" altLang="x-none" dirty="0" smtClean="0"/>
          </a:p>
          <a:p>
            <a:pPr marL="0" indent="0">
              <a:buNone/>
            </a:pPr>
            <a:r>
              <a:rPr lang="en-US" altLang="x-none" dirty="0" smtClean="0"/>
              <a:t>To allow the client to reference them, we define public methods in the class that </a:t>
            </a:r>
            <a:r>
              <a:rPr lang="en-US" altLang="x-none" b="1" dirty="0" smtClean="0"/>
              <a:t>set</a:t>
            </a:r>
            <a:r>
              <a:rPr lang="en-US" altLang="x-none" dirty="0" smtClean="0"/>
              <a:t> an instance variable’s value and </a:t>
            </a:r>
            <a:r>
              <a:rPr lang="en-US" altLang="x-none" b="1" dirty="0" smtClean="0"/>
              <a:t>get</a:t>
            </a:r>
            <a:r>
              <a:rPr lang="en-US" altLang="x-none" dirty="0" smtClean="0"/>
              <a:t> (return) an instance variable’s value. </a:t>
            </a:r>
            <a:r>
              <a:rPr lang="en-US" altLang="x-none" dirty="0"/>
              <a:t>These are </a:t>
            </a:r>
            <a:r>
              <a:rPr lang="en-US" altLang="x-none" dirty="0" smtClean="0"/>
              <a:t>commonly known </a:t>
            </a:r>
            <a:r>
              <a:rPr lang="en-US" altLang="x-none" dirty="0"/>
              <a:t>as </a:t>
            </a:r>
            <a:r>
              <a:rPr lang="en-US" altLang="x-none" b="1" dirty="0"/>
              <a:t>getters</a:t>
            </a:r>
            <a:r>
              <a:rPr lang="en-US" altLang="x-none" dirty="0"/>
              <a:t> and </a:t>
            </a:r>
            <a:r>
              <a:rPr lang="en-US" altLang="x-none" b="1" dirty="0"/>
              <a:t>setters</a:t>
            </a:r>
            <a:r>
              <a:rPr lang="en-US" altLang="x-none" dirty="0" smtClean="0"/>
              <a:t>.</a:t>
            </a:r>
          </a:p>
          <a:p>
            <a:pPr marL="0" indent="0">
              <a:buNone/>
            </a:pPr>
            <a:endParaRPr lang="en-US" altLang="x-none" dirty="0"/>
          </a:p>
          <a:p>
            <a:pPr marL="0" indent="0">
              <a:buNone/>
            </a:pPr>
            <a:r>
              <a:rPr lang="en-US" altLang="x-none" b="1" dirty="0" err="1" smtClean="0">
                <a:latin typeface="Courier" charset="0"/>
                <a:ea typeface="Courier" charset="0"/>
                <a:cs typeface="Courier" charset="0"/>
              </a:rPr>
              <a:t>account.setName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altLang="x-none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“Nick”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String </a:t>
            </a:r>
            <a:r>
              <a:rPr lang="en-US" altLang="x-none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altLang="x-none" b="1" dirty="0" err="1" smtClean="0">
                <a:latin typeface="Courier" charset="0"/>
                <a:ea typeface="Courier" charset="0"/>
                <a:cs typeface="Courier" charset="0"/>
              </a:rPr>
              <a:t>account.getName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endParaRPr lang="en-US" altLang="x-none" dirty="0"/>
          </a:p>
          <a:p>
            <a:pPr marL="0" indent="0">
              <a:buNone/>
            </a:pPr>
            <a:r>
              <a:rPr lang="en-US" altLang="x-none" dirty="0" smtClean="0"/>
              <a:t>Getters and setters prevent instance variables from being tampered with.</a:t>
            </a: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57218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Recap: </a:t>
            </a:r>
            <a:r>
              <a:rPr lang="en-US" sz="3600" dirty="0" err="1" smtClean="0"/>
              <a:t>HashMaps</a:t>
            </a:r>
            <a:r>
              <a:rPr lang="en-US" sz="3600" dirty="0" smtClean="0"/>
              <a:t> + What’s Trending</a:t>
            </a:r>
          </a:p>
          <a:p>
            <a:r>
              <a:rPr lang="en-US" sz="3600" dirty="0" smtClean="0"/>
              <a:t>Classes</a:t>
            </a:r>
          </a:p>
          <a:p>
            <a:r>
              <a:rPr lang="en-US" sz="3600" dirty="0" smtClean="0"/>
              <a:t>Recap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889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  <a:endParaRPr lang="en-US" sz="19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endParaRPr lang="en-US" sz="19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...</a:t>
            </a:r>
            <a:endParaRPr lang="en-US" sz="19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void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setName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newName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newName.length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() &gt; 0) {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		name =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newName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	}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endParaRPr lang="en-US" sz="19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String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getName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() {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name;</a:t>
            </a:r>
            <a:endParaRPr lang="en-US" sz="19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19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66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can this new variable type do?</a:t>
            </a:r>
            <a:r>
              <a:rPr lang="en-US" sz="3600" dirty="0" smtClean="0"/>
              <a:t>  These are its public methods.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How do you create a variable of this type?</a:t>
            </a:r>
            <a:r>
              <a:rPr lang="en-US" sz="3600" dirty="0" smtClean="0"/>
              <a:t>  This is the constructor.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1396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6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endParaRPr lang="en-US" sz="26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rect2 = </a:t>
            </a:r>
            <a:r>
              <a:rPr lang="en-US" sz="26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(50, 50);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247" y="3745337"/>
            <a:ext cx="81501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This is calling a special method!  The </a:t>
            </a:r>
            <a:r>
              <a:rPr lang="en-US" sz="2400" dirty="0" err="1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GRect</a:t>
            </a:r>
            <a:r>
              <a:rPr lang="en-US" sz="24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</a:t>
            </a:r>
            <a:r>
              <a:rPr lang="en-US" sz="2400" b="1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constructor</a:t>
            </a:r>
            <a:r>
              <a:rPr lang="en-US" sz="24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.</a:t>
            </a:r>
            <a:endParaRPr lang="en-US" sz="24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4435834" y="1589251"/>
            <a:ext cx="449705" cy="2308486"/>
          </a:xfrm>
          <a:custGeom>
            <a:avLst/>
            <a:gdLst>
              <a:gd name="connsiteX0" fmla="*/ 329784 w 449705"/>
              <a:gd name="connsiteY0" fmla="*/ 1154243 h 1154243"/>
              <a:gd name="connsiteX1" fmla="*/ 389744 w 449705"/>
              <a:gd name="connsiteY1" fmla="*/ 704538 h 1154243"/>
              <a:gd name="connsiteX2" fmla="*/ 389744 w 449705"/>
              <a:gd name="connsiteY2" fmla="*/ 344774 h 1154243"/>
              <a:gd name="connsiteX3" fmla="*/ 299803 w 449705"/>
              <a:gd name="connsiteY3" fmla="*/ 224852 h 1154243"/>
              <a:gd name="connsiteX4" fmla="*/ 239843 w 449705"/>
              <a:gd name="connsiteY4" fmla="*/ 134911 h 1154243"/>
              <a:gd name="connsiteX5" fmla="*/ 209862 w 449705"/>
              <a:gd name="connsiteY5" fmla="*/ 104931 h 1154243"/>
              <a:gd name="connsiteX6" fmla="*/ 179882 w 449705"/>
              <a:gd name="connsiteY6" fmla="*/ 59961 h 1154243"/>
              <a:gd name="connsiteX7" fmla="*/ 89941 w 449705"/>
              <a:gd name="connsiteY7" fmla="*/ 29980 h 1154243"/>
              <a:gd name="connsiteX8" fmla="*/ 44971 w 449705"/>
              <a:gd name="connsiteY8" fmla="*/ 44970 h 1154243"/>
              <a:gd name="connsiteX9" fmla="*/ 29980 w 449705"/>
              <a:gd name="connsiteY9" fmla="*/ 134911 h 1154243"/>
              <a:gd name="connsiteX10" fmla="*/ 14990 w 449705"/>
              <a:gd name="connsiteY10" fmla="*/ 209862 h 1154243"/>
              <a:gd name="connsiteX11" fmla="*/ 0 w 449705"/>
              <a:gd name="connsiteY11" fmla="*/ 269823 h 1154243"/>
              <a:gd name="connsiteX12" fmla="*/ 29980 w 449705"/>
              <a:gd name="connsiteY12" fmla="*/ 89941 h 1154243"/>
              <a:gd name="connsiteX13" fmla="*/ 44971 w 449705"/>
              <a:gd name="connsiteY13" fmla="*/ 29980 h 1154243"/>
              <a:gd name="connsiteX14" fmla="*/ 89941 w 449705"/>
              <a:gd name="connsiteY14" fmla="*/ 0 h 1154243"/>
              <a:gd name="connsiteX15" fmla="*/ 359764 w 449705"/>
              <a:gd name="connsiteY15" fmla="*/ 14990 h 1154243"/>
              <a:gd name="connsiteX16" fmla="*/ 449705 w 449705"/>
              <a:gd name="connsiteY16" fmla="*/ 29980 h 115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9705" h="1154243">
                <a:moveTo>
                  <a:pt x="329784" y="1154243"/>
                </a:moveTo>
                <a:cubicBezTo>
                  <a:pt x="349771" y="1004341"/>
                  <a:pt x="368357" y="854246"/>
                  <a:pt x="389744" y="704538"/>
                </a:cubicBezTo>
                <a:cubicBezTo>
                  <a:pt x="412667" y="544075"/>
                  <a:pt x="446041" y="626260"/>
                  <a:pt x="389744" y="344774"/>
                </a:cubicBezTo>
                <a:cubicBezTo>
                  <a:pt x="373808" y="265094"/>
                  <a:pt x="334919" y="271674"/>
                  <a:pt x="299803" y="224852"/>
                </a:cubicBezTo>
                <a:cubicBezTo>
                  <a:pt x="278184" y="196027"/>
                  <a:pt x="265322" y="160389"/>
                  <a:pt x="239843" y="134911"/>
                </a:cubicBezTo>
                <a:cubicBezTo>
                  <a:pt x="229849" y="124918"/>
                  <a:pt x="218691" y="115967"/>
                  <a:pt x="209862" y="104931"/>
                </a:cubicBezTo>
                <a:cubicBezTo>
                  <a:pt x="198608" y="90863"/>
                  <a:pt x="195159" y="69509"/>
                  <a:pt x="179882" y="59961"/>
                </a:cubicBezTo>
                <a:cubicBezTo>
                  <a:pt x="153083" y="43212"/>
                  <a:pt x="89941" y="29980"/>
                  <a:pt x="89941" y="29980"/>
                </a:cubicBezTo>
                <a:cubicBezTo>
                  <a:pt x="74951" y="34977"/>
                  <a:pt x="52810" y="31251"/>
                  <a:pt x="44971" y="44970"/>
                </a:cubicBezTo>
                <a:cubicBezTo>
                  <a:pt x="29891" y="71359"/>
                  <a:pt x="35417" y="105007"/>
                  <a:pt x="29980" y="134911"/>
                </a:cubicBezTo>
                <a:cubicBezTo>
                  <a:pt x="25422" y="159978"/>
                  <a:pt x="20517" y="184990"/>
                  <a:pt x="14990" y="209862"/>
                </a:cubicBezTo>
                <a:cubicBezTo>
                  <a:pt x="10521" y="229974"/>
                  <a:pt x="0" y="290425"/>
                  <a:pt x="0" y="269823"/>
                </a:cubicBezTo>
                <a:cubicBezTo>
                  <a:pt x="0" y="238540"/>
                  <a:pt x="21469" y="128241"/>
                  <a:pt x="29980" y="89941"/>
                </a:cubicBezTo>
                <a:cubicBezTo>
                  <a:pt x="34449" y="69829"/>
                  <a:pt x="33543" y="47122"/>
                  <a:pt x="44971" y="29980"/>
                </a:cubicBezTo>
                <a:cubicBezTo>
                  <a:pt x="54964" y="14990"/>
                  <a:pt x="74951" y="9993"/>
                  <a:pt x="89941" y="0"/>
                </a:cubicBezTo>
                <a:cubicBezTo>
                  <a:pt x="179882" y="4997"/>
                  <a:pt x="269995" y="7509"/>
                  <a:pt x="359764" y="14990"/>
                </a:cubicBezTo>
                <a:cubicBezTo>
                  <a:pt x="390053" y="17514"/>
                  <a:pt x="449705" y="29980"/>
                  <a:pt x="449705" y="2998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5002306" y="2595282"/>
            <a:ext cx="471823" cy="1302455"/>
          </a:xfrm>
          <a:custGeom>
            <a:avLst/>
            <a:gdLst>
              <a:gd name="connsiteX0" fmla="*/ 329784 w 449705"/>
              <a:gd name="connsiteY0" fmla="*/ 1154243 h 1154243"/>
              <a:gd name="connsiteX1" fmla="*/ 389744 w 449705"/>
              <a:gd name="connsiteY1" fmla="*/ 704538 h 1154243"/>
              <a:gd name="connsiteX2" fmla="*/ 389744 w 449705"/>
              <a:gd name="connsiteY2" fmla="*/ 344774 h 1154243"/>
              <a:gd name="connsiteX3" fmla="*/ 299803 w 449705"/>
              <a:gd name="connsiteY3" fmla="*/ 224852 h 1154243"/>
              <a:gd name="connsiteX4" fmla="*/ 239843 w 449705"/>
              <a:gd name="connsiteY4" fmla="*/ 134911 h 1154243"/>
              <a:gd name="connsiteX5" fmla="*/ 209862 w 449705"/>
              <a:gd name="connsiteY5" fmla="*/ 104931 h 1154243"/>
              <a:gd name="connsiteX6" fmla="*/ 179882 w 449705"/>
              <a:gd name="connsiteY6" fmla="*/ 59961 h 1154243"/>
              <a:gd name="connsiteX7" fmla="*/ 89941 w 449705"/>
              <a:gd name="connsiteY7" fmla="*/ 29980 h 1154243"/>
              <a:gd name="connsiteX8" fmla="*/ 44971 w 449705"/>
              <a:gd name="connsiteY8" fmla="*/ 44970 h 1154243"/>
              <a:gd name="connsiteX9" fmla="*/ 29980 w 449705"/>
              <a:gd name="connsiteY9" fmla="*/ 134911 h 1154243"/>
              <a:gd name="connsiteX10" fmla="*/ 14990 w 449705"/>
              <a:gd name="connsiteY10" fmla="*/ 209862 h 1154243"/>
              <a:gd name="connsiteX11" fmla="*/ 0 w 449705"/>
              <a:gd name="connsiteY11" fmla="*/ 269823 h 1154243"/>
              <a:gd name="connsiteX12" fmla="*/ 29980 w 449705"/>
              <a:gd name="connsiteY12" fmla="*/ 89941 h 1154243"/>
              <a:gd name="connsiteX13" fmla="*/ 44971 w 449705"/>
              <a:gd name="connsiteY13" fmla="*/ 29980 h 1154243"/>
              <a:gd name="connsiteX14" fmla="*/ 89941 w 449705"/>
              <a:gd name="connsiteY14" fmla="*/ 0 h 1154243"/>
              <a:gd name="connsiteX15" fmla="*/ 359764 w 449705"/>
              <a:gd name="connsiteY15" fmla="*/ 14990 h 1154243"/>
              <a:gd name="connsiteX16" fmla="*/ 449705 w 449705"/>
              <a:gd name="connsiteY16" fmla="*/ 29980 h 115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9705" h="1154243">
                <a:moveTo>
                  <a:pt x="329784" y="1154243"/>
                </a:moveTo>
                <a:cubicBezTo>
                  <a:pt x="349771" y="1004341"/>
                  <a:pt x="368357" y="854246"/>
                  <a:pt x="389744" y="704538"/>
                </a:cubicBezTo>
                <a:cubicBezTo>
                  <a:pt x="412667" y="544075"/>
                  <a:pt x="446041" y="626260"/>
                  <a:pt x="389744" y="344774"/>
                </a:cubicBezTo>
                <a:cubicBezTo>
                  <a:pt x="373808" y="265094"/>
                  <a:pt x="334919" y="271674"/>
                  <a:pt x="299803" y="224852"/>
                </a:cubicBezTo>
                <a:cubicBezTo>
                  <a:pt x="278184" y="196027"/>
                  <a:pt x="265322" y="160389"/>
                  <a:pt x="239843" y="134911"/>
                </a:cubicBezTo>
                <a:cubicBezTo>
                  <a:pt x="229849" y="124918"/>
                  <a:pt x="218691" y="115967"/>
                  <a:pt x="209862" y="104931"/>
                </a:cubicBezTo>
                <a:cubicBezTo>
                  <a:pt x="198608" y="90863"/>
                  <a:pt x="195159" y="69509"/>
                  <a:pt x="179882" y="59961"/>
                </a:cubicBezTo>
                <a:cubicBezTo>
                  <a:pt x="153083" y="43212"/>
                  <a:pt x="89941" y="29980"/>
                  <a:pt x="89941" y="29980"/>
                </a:cubicBezTo>
                <a:cubicBezTo>
                  <a:pt x="74951" y="34977"/>
                  <a:pt x="52810" y="31251"/>
                  <a:pt x="44971" y="44970"/>
                </a:cubicBezTo>
                <a:cubicBezTo>
                  <a:pt x="29891" y="71359"/>
                  <a:pt x="35417" y="105007"/>
                  <a:pt x="29980" y="134911"/>
                </a:cubicBezTo>
                <a:cubicBezTo>
                  <a:pt x="25422" y="159978"/>
                  <a:pt x="20517" y="184990"/>
                  <a:pt x="14990" y="209862"/>
                </a:cubicBezTo>
                <a:cubicBezTo>
                  <a:pt x="10521" y="229974"/>
                  <a:pt x="0" y="290425"/>
                  <a:pt x="0" y="269823"/>
                </a:cubicBezTo>
                <a:cubicBezTo>
                  <a:pt x="0" y="238540"/>
                  <a:pt x="21469" y="128241"/>
                  <a:pt x="29980" y="89941"/>
                </a:cubicBezTo>
                <a:cubicBezTo>
                  <a:pt x="34449" y="69829"/>
                  <a:pt x="33543" y="47122"/>
                  <a:pt x="44971" y="29980"/>
                </a:cubicBezTo>
                <a:cubicBezTo>
                  <a:pt x="54964" y="14990"/>
                  <a:pt x="74951" y="9993"/>
                  <a:pt x="89941" y="0"/>
                </a:cubicBezTo>
                <a:cubicBezTo>
                  <a:pt x="179882" y="4997"/>
                  <a:pt x="269995" y="7509"/>
                  <a:pt x="359764" y="14990"/>
                </a:cubicBezTo>
                <a:cubicBezTo>
                  <a:pt x="390053" y="17514"/>
                  <a:pt x="449705" y="29980"/>
                  <a:pt x="449705" y="2998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ba1 = </a:t>
            </a:r>
            <a:r>
              <a:rPr lang="en-US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ba2 = </a:t>
            </a:r>
            <a:r>
              <a:rPr lang="en-US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“Nick”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, 50);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2191" y="3810000"/>
            <a:ext cx="8439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The constructor is executed when a new object is created.</a:t>
            </a:r>
            <a:endParaRPr lang="en-US" sz="24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8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1: the data inside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endParaRPr lang="en-US" sz="18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// Step 2: the things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can do (omitted)</a:t>
            </a:r>
            <a:endParaRPr lang="en-US" sz="18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// Step 3: how to create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startBalance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name =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balance =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startBalance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 }</a:t>
            </a:r>
          </a:p>
          <a:p>
            <a:pPr marL="0" indent="0">
              <a:buNone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name =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balance =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0;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}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57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Using </a:t>
            </a:r>
            <a:r>
              <a:rPr lang="en-US" altLang="x-none" dirty="0" smtClean="0"/>
              <a:t>Constructors</a:t>
            </a:r>
            <a:endParaRPr lang="en-US" altLang="x-none" dirty="0"/>
          </a:p>
        </p:txBody>
      </p:sp>
      <p:sp>
        <p:nvSpPr>
          <p:cNvPr id="1476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 ba1 = 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>
                <a:latin typeface="Consolas" charset="0"/>
              </a:rPr>
              <a:t>    new </a:t>
            </a: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("Marty", 1.25);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 ba2 =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>
                <a:latin typeface="Consolas" charset="0"/>
              </a:rPr>
              <a:t>    new </a:t>
            </a: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("Mehran", 900000.00);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b="1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b="1" dirty="0">
              <a:latin typeface="Consolas" charset="0"/>
            </a:endParaRPr>
          </a:p>
          <a:p>
            <a:pPr lvl="1"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r>
              <a:rPr lang="en-US" altLang="x-none" dirty="0"/>
              <a:t>When you call a constructor (with </a:t>
            </a:r>
            <a:r>
              <a:rPr lang="en-US" altLang="x-none" b="1" dirty="0">
                <a:latin typeface="Consolas" charset="0"/>
              </a:rPr>
              <a:t>new</a:t>
            </a:r>
            <a:r>
              <a:rPr lang="en-US" altLang="x-none" dirty="0"/>
              <a:t>): </a:t>
            </a:r>
          </a:p>
          <a:p>
            <a:pPr lvl="1"/>
            <a:r>
              <a:rPr lang="en-US" altLang="x-none" dirty="0"/>
              <a:t>Java creates a new object of that class.</a:t>
            </a:r>
          </a:p>
          <a:p>
            <a:pPr lvl="1"/>
            <a:r>
              <a:rPr lang="en-US" altLang="x-none" dirty="0"/>
              <a:t>The constructor runs, </a:t>
            </a:r>
            <a:r>
              <a:rPr lang="en-US" altLang="x-none" dirty="0" smtClean="0"/>
              <a:t>on that new object.</a:t>
            </a:r>
            <a:endParaRPr lang="en-US" altLang="x-none" dirty="0"/>
          </a:p>
          <a:p>
            <a:pPr lvl="1"/>
            <a:r>
              <a:rPr lang="en-US" altLang="x-none" dirty="0"/>
              <a:t>The newly created object is returned to your program.</a:t>
            </a:r>
          </a:p>
        </p:txBody>
      </p:sp>
      <p:sp>
        <p:nvSpPr>
          <p:cNvPr id="1476612" name="Text Box 4"/>
          <p:cNvSpPr txBox="1">
            <a:spLocks noChangeArrowheads="1"/>
          </p:cNvSpPr>
          <p:nvPr/>
        </p:nvSpPr>
        <p:spPr bwMode="auto">
          <a:xfrm>
            <a:off x="5943600" y="1600200"/>
            <a:ext cx="2895600" cy="163353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>
                <a:latin typeface="Consolas" charset="0"/>
              </a:rPr>
              <a:t>name    = "Marty"</a:t>
            </a:r>
          </a:p>
          <a:p>
            <a:r>
              <a:rPr lang="en-US" altLang="x-none" sz="1800">
                <a:latin typeface="Consolas" charset="0"/>
              </a:rPr>
              <a:t>balance = 1.25</a:t>
            </a:r>
          </a:p>
          <a:p>
            <a:endParaRPr lang="en-US" altLang="x-none" sz="800">
              <a:latin typeface="Consolas" charset="0"/>
            </a:endParaRPr>
          </a:p>
          <a:p>
            <a:r>
              <a:rPr lang="en-US" altLang="x-none" sz="1400" b="1">
                <a:latin typeface="Consolas" charset="0"/>
              </a:rPr>
              <a:t>BankAccount</a:t>
            </a:r>
            <a:r>
              <a:rPr lang="en-US" altLang="x-none" sz="1400">
                <a:latin typeface="Consolas" charset="0"/>
              </a:rPr>
              <a:t>(nm, bal) {</a:t>
            </a:r>
          </a:p>
          <a:p>
            <a:r>
              <a:rPr lang="en-US" altLang="x-none" sz="1400">
                <a:latin typeface="Consolas" charset="0"/>
              </a:rPr>
              <a:t>    name = nm;</a:t>
            </a:r>
          </a:p>
          <a:p>
            <a:r>
              <a:rPr lang="en-US" altLang="x-none" sz="1400">
                <a:latin typeface="Consolas" charset="0"/>
              </a:rPr>
              <a:t>    balance = bal;</a:t>
            </a:r>
          </a:p>
          <a:p>
            <a:r>
              <a:rPr lang="en-US" altLang="x-none" sz="1400">
                <a:latin typeface="Consolas" charset="0"/>
              </a:rPr>
              <a:t>}</a:t>
            </a:r>
          </a:p>
        </p:txBody>
      </p:sp>
      <p:sp>
        <p:nvSpPr>
          <p:cNvPr id="1476613" name="Text Box 5"/>
          <p:cNvSpPr txBox="1">
            <a:spLocks noChangeArrowheads="1"/>
          </p:cNvSpPr>
          <p:nvPr/>
        </p:nvSpPr>
        <p:spPr bwMode="auto">
          <a:xfrm>
            <a:off x="5943600" y="3989388"/>
            <a:ext cx="2895600" cy="1633537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>
                <a:latin typeface="Consolas" charset="0"/>
              </a:rPr>
              <a:t>name    = "Mehran"</a:t>
            </a:r>
          </a:p>
          <a:p>
            <a:r>
              <a:rPr lang="en-US" altLang="x-none" sz="1800">
                <a:latin typeface="Consolas" charset="0"/>
              </a:rPr>
              <a:t>balance = 900000.00</a:t>
            </a:r>
          </a:p>
          <a:p>
            <a:endParaRPr lang="en-US" altLang="x-none" sz="800">
              <a:latin typeface="Consolas" charset="0"/>
            </a:endParaRPr>
          </a:p>
          <a:p>
            <a:r>
              <a:rPr lang="en-US" altLang="x-none" sz="1400" b="1">
                <a:latin typeface="Consolas" charset="0"/>
              </a:rPr>
              <a:t>BankAccount</a:t>
            </a:r>
            <a:r>
              <a:rPr lang="en-US" altLang="x-none" sz="1400">
                <a:latin typeface="Consolas" charset="0"/>
              </a:rPr>
              <a:t>(nm, bal) {</a:t>
            </a:r>
          </a:p>
          <a:p>
            <a:r>
              <a:rPr lang="en-US" altLang="x-none" sz="1400">
                <a:latin typeface="Consolas" charset="0"/>
              </a:rPr>
              <a:t>    name = nm;</a:t>
            </a:r>
          </a:p>
          <a:p>
            <a:r>
              <a:rPr lang="en-US" altLang="x-none" sz="1400">
                <a:latin typeface="Consolas" charset="0"/>
              </a:rPr>
              <a:t>    balance = bal;</a:t>
            </a:r>
          </a:p>
          <a:p>
            <a:r>
              <a:rPr lang="en-US" altLang="x-none" sz="1400">
                <a:latin typeface="Consolas" charset="0"/>
              </a:rPr>
              <a:t>}</a:t>
            </a:r>
          </a:p>
        </p:txBody>
      </p:sp>
      <p:sp>
        <p:nvSpPr>
          <p:cNvPr id="1476614" name="Text Box 6"/>
          <p:cNvSpPr txBox="1">
            <a:spLocks noChangeArrowheads="1"/>
          </p:cNvSpPr>
          <p:nvPr/>
        </p:nvSpPr>
        <p:spPr bwMode="auto">
          <a:xfrm>
            <a:off x="7010400" y="1233488"/>
            <a:ext cx="56038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ba1</a:t>
            </a:r>
          </a:p>
        </p:txBody>
      </p:sp>
      <p:sp>
        <p:nvSpPr>
          <p:cNvPr id="1476615" name="Text Box 7"/>
          <p:cNvSpPr txBox="1">
            <a:spLocks noChangeArrowheads="1"/>
          </p:cNvSpPr>
          <p:nvPr/>
        </p:nvSpPr>
        <p:spPr bwMode="auto">
          <a:xfrm>
            <a:off x="7010400" y="3622675"/>
            <a:ext cx="5603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ba2</a:t>
            </a:r>
          </a:p>
        </p:txBody>
      </p:sp>
      <p:sp>
        <p:nvSpPr>
          <p:cNvPr id="1476618" name="Line 10"/>
          <p:cNvSpPr>
            <a:spLocks noChangeShapeType="1"/>
          </p:cNvSpPr>
          <p:nvPr/>
        </p:nvSpPr>
        <p:spPr bwMode="auto">
          <a:xfrm>
            <a:off x="2743200" y="1905000"/>
            <a:ext cx="31242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76619" name="Line 11"/>
          <p:cNvSpPr>
            <a:spLocks noChangeShapeType="1"/>
          </p:cNvSpPr>
          <p:nvPr/>
        </p:nvSpPr>
        <p:spPr bwMode="auto">
          <a:xfrm>
            <a:off x="2743200" y="3733800"/>
            <a:ext cx="31242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32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Constructors</a:t>
            </a:r>
          </a:p>
        </p:txBody>
      </p:sp>
      <p:sp>
        <p:nvSpPr>
          <p:cNvPr id="1474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x-none" b="1" dirty="0"/>
              <a:t>constructor</a:t>
            </a:r>
            <a:r>
              <a:rPr lang="en-US" altLang="x-none" dirty="0"/>
              <a:t>: Initializes the state of new objects as they are created.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public </a:t>
            </a:r>
            <a:r>
              <a:rPr lang="en-US" altLang="x-none" b="1" i="1" dirty="0" err="1">
                <a:latin typeface="Consolas" charset="0"/>
              </a:rPr>
              <a:t>ClassName</a:t>
            </a:r>
            <a:r>
              <a:rPr lang="en-US" altLang="x-none" dirty="0">
                <a:latin typeface="Consolas" charset="0"/>
              </a:rPr>
              <a:t>(</a:t>
            </a:r>
            <a:r>
              <a:rPr lang="en-US" altLang="x-none" b="1" i="1" dirty="0">
                <a:latin typeface="Consolas" charset="0"/>
              </a:rPr>
              <a:t>parameters</a:t>
            </a:r>
            <a:r>
              <a:rPr lang="en-US" altLang="x-none" dirty="0">
                <a:latin typeface="Consolas" charset="0"/>
              </a:rPr>
              <a:t>)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</a:t>
            </a:r>
            <a:r>
              <a:rPr lang="en-US" altLang="x-none" b="1" i="1" dirty="0">
                <a:latin typeface="Consolas" charset="0"/>
              </a:rPr>
              <a:t>statements</a:t>
            </a:r>
            <a:r>
              <a:rPr lang="en-US" altLang="x-none" dirty="0">
                <a:latin typeface="Consolas" charset="0"/>
              </a:rPr>
              <a:t>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}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r>
              <a:rPr lang="en-US" altLang="x-none" dirty="0"/>
              <a:t>The constructor runs when the client says </a:t>
            </a:r>
            <a:r>
              <a:rPr lang="en-US" altLang="x-none" dirty="0">
                <a:latin typeface="Consolas" charset="0"/>
              </a:rPr>
              <a:t>new </a:t>
            </a:r>
            <a:r>
              <a:rPr lang="en-US" altLang="x-none" b="1" i="1" dirty="0" err="1">
                <a:latin typeface="Consolas" charset="0"/>
              </a:rPr>
              <a:t>ClassName</a:t>
            </a:r>
            <a:r>
              <a:rPr lang="en-US" altLang="x-none" dirty="0">
                <a:latin typeface="Consolas" charset="0"/>
              </a:rPr>
              <a:t>(...);</a:t>
            </a:r>
            <a:endParaRPr lang="en-US" altLang="x-none" sz="900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r>
              <a:rPr lang="en-US" altLang="x-none" u="sng" dirty="0"/>
              <a:t>no return type</a:t>
            </a:r>
            <a:r>
              <a:rPr lang="en-US" altLang="x-none" dirty="0"/>
              <a:t> is specified; it "returns" the new object being created</a:t>
            </a:r>
            <a:endParaRPr lang="en-US" altLang="x-none" sz="900" dirty="0"/>
          </a:p>
          <a:p>
            <a:pPr lvl="1">
              <a:lnSpc>
                <a:spcPct val="120000"/>
              </a:lnSpc>
            </a:pPr>
            <a:endParaRPr lang="en-US" altLang="x-none" dirty="0"/>
          </a:p>
          <a:p>
            <a:pPr lvl="1">
              <a:lnSpc>
                <a:spcPct val="120000"/>
              </a:lnSpc>
            </a:pPr>
            <a:r>
              <a:rPr lang="en-US" altLang="x-none" dirty="0"/>
              <a:t>If a class has no constructor, Java gives it a </a:t>
            </a:r>
            <a:r>
              <a:rPr lang="en-US" altLang="x-none" i="1" dirty="0"/>
              <a:t>default constructor</a:t>
            </a:r>
            <a:r>
              <a:rPr lang="en-US" altLang="x-none" dirty="0"/>
              <a:t> with no parameters that sets all fields to default values like </a:t>
            </a:r>
            <a:r>
              <a:rPr lang="en-US" altLang="x-none" dirty="0">
                <a:latin typeface="Consolas" charset="0"/>
              </a:rPr>
              <a:t>0</a:t>
            </a:r>
            <a:r>
              <a:rPr lang="en-US" altLang="x-none" dirty="0"/>
              <a:t> or </a:t>
            </a:r>
            <a:r>
              <a:rPr lang="en-US" altLang="x-none" dirty="0">
                <a:latin typeface="Consolas" charset="0"/>
              </a:rPr>
              <a:t>null</a:t>
            </a:r>
            <a:r>
              <a:rPr lang="en-US" altLang="x-non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2456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Recap: </a:t>
            </a:r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 + What’s Trending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Classes</a:t>
            </a:r>
          </a:p>
          <a:p>
            <a:r>
              <a:rPr lang="en-US" sz="3600" dirty="0" smtClean="0"/>
              <a:t>Recap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25541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 smtClean="0"/>
              <a:t>A class defines a new variable type.</a:t>
            </a:r>
            <a:endParaRPr lang="en-US" sz="8600" dirty="0"/>
          </a:p>
        </p:txBody>
      </p:sp>
    </p:spTree>
    <p:extLst>
      <p:ext uri="{BB962C8B-B14F-4D97-AF65-F5344CB8AC3E}">
        <p14:creationId xmlns:p14="http://schemas.microsoft.com/office/powerpoint/2010/main" val="69258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can this new variable type do?</a:t>
            </a:r>
            <a:r>
              <a:rPr lang="en-US" sz="3600" dirty="0" smtClean="0"/>
              <a:t>  These are its public methods.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How do you create a variable of this type?</a:t>
            </a:r>
            <a:r>
              <a:rPr lang="en-US" sz="3600" dirty="0" smtClean="0"/>
              <a:t>  This is the constructor.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17450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</a:t>
            </a:r>
            <a:r>
              <a:rPr lang="en-US" dirty="0" err="1" smtClean="0"/>
              <a:t>HashMaps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289" y="1608983"/>
            <a:ext cx="6534220" cy="455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Recap: </a:t>
            </a:r>
            <a:r>
              <a:rPr lang="en-US" sz="3600" dirty="0" err="1" smtClean="0"/>
              <a:t>HashMaps</a:t>
            </a:r>
            <a:r>
              <a:rPr lang="en-US" sz="3600" dirty="0" smtClean="0"/>
              <a:t> + What’s Trending</a:t>
            </a:r>
          </a:p>
          <a:p>
            <a:r>
              <a:rPr lang="en-US" sz="3600" dirty="0" smtClean="0"/>
              <a:t>Classes</a:t>
            </a:r>
          </a:p>
          <a:p>
            <a:r>
              <a:rPr lang="en-US" sz="3600" dirty="0" smtClean="0"/>
              <a:t>Recap</a:t>
            </a:r>
            <a:endParaRPr lang="en-US" sz="3600" dirty="0" smtClean="0"/>
          </a:p>
          <a:p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endParaRPr lang="en-US" sz="3600" b="1" dirty="0" smtClean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 smtClean="0"/>
              <a:t>Next </a:t>
            </a:r>
            <a:r>
              <a:rPr lang="en-US" sz="3600" b="1" dirty="0" smtClean="0"/>
              <a:t>time: </a:t>
            </a:r>
            <a:r>
              <a:rPr lang="en-US" sz="3600" dirty="0" smtClean="0"/>
              <a:t>more classes</a:t>
            </a:r>
            <a:endParaRPr lang="en-US" sz="3600" b="1" dirty="0" smtClean="0"/>
          </a:p>
        </p:txBody>
      </p:sp>
    </p:spTree>
    <p:extLst>
      <p:ext uri="{BB962C8B-B14F-4D97-AF65-F5344CB8AC3E}">
        <p14:creationId xmlns:p14="http://schemas.microsoft.com/office/powerpoint/2010/main" val="66627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Recap: </a:t>
            </a:r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 + What’s Trending</a:t>
            </a:r>
          </a:p>
          <a:p>
            <a:r>
              <a:rPr lang="en-US" sz="3600" dirty="0" smtClean="0"/>
              <a:t>Classes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Recap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89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Java Programs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600" dirty="0" smtClean="0"/>
              <a:t>There are some </a:t>
            </a:r>
            <a:r>
              <a:rPr lang="en-US" sz="2600" i="1" dirty="0" smtClean="0"/>
              <a:t>large</a:t>
            </a:r>
            <a:r>
              <a:rPr lang="en-US" sz="2600" dirty="0" smtClean="0"/>
              <a:t> programs written in Java!</a:t>
            </a:r>
            <a:endParaRPr lang="en-US" sz="2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417523"/>
            <a:ext cx="3456898" cy="40594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835" y="2855279"/>
            <a:ext cx="3183965" cy="318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26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00" dirty="0" smtClean="0"/>
              <a:t>Defining New Variable Types</a:t>
            </a:r>
            <a:endParaRPr lang="en-US" sz="4300" dirty="0"/>
          </a:p>
        </p:txBody>
      </p:sp>
      <p:sp>
        <p:nvSpPr>
          <p:cNvPr id="4" name="Rounded Rectangle 3"/>
          <p:cNvSpPr/>
          <p:nvPr/>
        </p:nvSpPr>
        <p:spPr bwMode="auto">
          <a:xfrm>
            <a:off x="870553" y="4002191"/>
            <a:ext cx="2042764" cy="2344315"/>
          </a:xfrm>
          <a:prstGeom prst="roundRect">
            <a:avLst/>
          </a:prstGeom>
          <a:solidFill>
            <a:srgbClr val="B3A2C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Email</a:t>
            </a:r>
            <a:endParaRPr lang="en-US" dirty="0">
              <a:ea typeface="ＭＳ Ｐゴシック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6414315" y="4086187"/>
            <a:ext cx="2042764" cy="2344315"/>
          </a:xfrm>
          <a:prstGeom prst="roundRect">
            <a:avLst/>
          </a:prstGeom>
          <a:solidFill>
            <a:srgbClr val="B3A2C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Inbox</a:t>
            </a:r>
            <a:endParaRPr lang="en-US" dirty="0">
              <a:ea typeface="ＭＳ Ｐゴシック" charset="0"/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444233" y="4086187"/>
            <a:ext cx="2042764" cy="234431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User</a:t>
            </a:r>
            <a:endParaRPr lang="en-US" dirty="0">
              <a:ea typeface="ＭＳ Ｐゴシック" charset="0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726141" y="1277470"/>
            <a:ext cx="2042764" cy="234431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Inbox Database</a:t>
            </a:r>
            <a:endParaRPr lang="en-US" dirty="0">
              <a:ea typeface="ＭＳ Ｐゴシック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444233" y="1277469"/>
            <a:ext cx="2042764" cy="234431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Email Sender</a:t>
            </a:r>
            <a:endParaRPr lang="en-US" dirty="0">
              <a:ea typeface="ＭＳ Ｐゴシック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162325" y="1277469"/>
            <a:ext cx="2042764" cy="234431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Login Manager</a:t>
            </a: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24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 smtClean="0"/>
              <a:t>A class defines a new variable type.</a:t>
            </a:r>
            <a:endParaRPr lang="en-US" sz="8600" dirty="0"/>
          </a:p>
        </p:txBody>
      </p:sp>
    </p:spTree>
    <p:extLst>
      <p:ext uri="{BB962C8B-B14F-4D97-AF65-F5344CB8AC3E}">
        <p14:creationId xmlns:p14="http://schemas.microsoft.com/office/powerpoint/2010/main" val="134262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This Useful?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 smtClean="0"/>
              <a:t>A student registration system needs to store info about students, but Java has no </a:t>
            </a:r>
            <a:r>
              <a:rPr lang="en-US" sz="2600" b="1" dirty="0" smtClean="0"/>
              <a:t>Student</a:t>
            </a:r>
            <a:r>
              <a:rPr lang="en-US" sz="2600" dirty="0" smtClean="0"/>
              <a:t> variable type.</a:t>
            </a:r>
          </a:p>
          <a:p>
            <a:r>
              <a:rPr lang="en-US" sz="2600" dirty="0" smtClean="0"/>
              <a:t>A music synthesizer app might want to store information about different types of instruments, but Java has no </a:t>
            </a:r>
            <a:r>
              <a:rPr lang="en-US" sz="2600" b="1" dirty="0" smtClean="0"/>
              <a:t>Instrument</a:t>
            </a:r>
            <a:r>
              <a:rPr lang="en-US" sz="2600" dirty="0" smtClean="0"/>
              <a:t> variable type.</a:t>
            </a:r>
          </a:p>
          <a:p>
            <a:r>
              <a:rPr lang="en-US" sz="2600" dirty="0" smtClean="0"/>
              <a:t>An email program might have many emails that need to be stored, but Java has no </a:t>
            </a:r>
            <a:r>
              <a:rPr lang="en-US" sz="2600" b="1" dirty="0" smtClean="0"/>
              <a:t>Email</a:t>
            </a:r>
            <a:r>
              <a:rPr lang="en-US" sz="2600" dirty="0" smtClean="0"/>
              <a:t> variable type.</a:t>
            </a:r>
          </a:p>
          <a:p>
            <a:r>
              <a:rPr lang="en-US" sz="2600" b="1" dirty="0" smtClean="0"/>
              <a:t>Classes</a:t>
            </a:r>
            <a:r>
              <a:rPr lang="en-US" sz="2600" dirty="0" smtClean="0"/>
              <a:t> let you define new types of variables, which lets you decompose your program code across different files.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688608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/>
              <a:t>Classes Are Like Blueprints</a:t>
            </a:r>
            <a:endParaRPr lang="en-US" altLang="x-none" dirty="0"/>
          </a:p>
        </p:txBody>
      </p:sp>
      <p:sp>
        <p:nvSpPr>
          <p:cNvPr id="1458179" name="Text Box 3"/>
          <p:cNvSpPr txBox="1">
            <a:spLocks noChangeArrowheads="1"/>
          </p:cNvSpPr>
          <p:nvPr/>
        </p:nvSpPr>
        <p:spPr bwMode="auto">
          <a:xfrm>
            <a:off x="1600200" y="1358900"/>
            <a:ext cx="4876800" cy="21907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iPod blueprint (class)</a:t>
            </a:r>
          </a:p>
          <a:p>
            <a:pPr>
              <a:lnSpc>
                <a:spcPct val="90000"/>
              </a:lnSpc>
              <a:spcBef>
                <a:spcPts val="500"/>
              </a:spcBef>
              <a:buClr>
                <a:srgbClr val="800080"/>
              </a:buClr>
              <a:buSzPct val="55000"/>
              <a:buFont typeface="Wingdings" charset="2"/>
              <a:buNone/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state:</a:t>
            </a:r>
            <a:br>
              <a:rPr lang="en-US" altLang="x-none" sz="1400" b="1" u="sng">
                <a:ea typeface="Times New Roman" charset="0"/>
                <a:cs typeface="Times New Roman" charset="0"/>
              </a:rPr>
            </a:br>
            <a:r>
              <a:rPr lang="en-US" altLang="x-none" sz="1400" b="1">
                <a:ea typeface="Times New Roman" charset="0"/>
                <a:cs typeface="Times New Roman" charset="0"/>
              </a:rPr>
              <a:t>  </a:t>
            </a:r>
            <a:r>
              <a:rPr lang="en-US" altLang="x-none" sz="1400">
                <a:ea typeface="Times New Roman" charset="0"/>
                <a:cs typeface="Times New Roman" charset="0"/>
              </a:rPr>
              <a:t>current song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volume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battery life</a:t>
            </a:r>
          </a:p>
          <a:p>
            <a:pPr>
              <a:lnSpc>
                <a:spcPct val="90000"/>
              </a:lnSpc>
              <a:spcBef>
                <a:spcPts val="500"/>
              </a:spcBef>
              <a:buClr>
                <a:srgbClr val="800080"/>
              </a:buClr>
              <a:buSzPct val="55000"/>
              <a:buFont typeface="Wingdings" charset="2"/>
              <a:buNone/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behavior:</a:t>
            </a:r>
            <a:br>
              <a:rPr lang="en-US" altLang="x-none" sz="1400" b="1" u="sng">
                <a:ea typeface="Times New Roman" charset="0"/>
                <a:cs typeface="Times New Roman" charset="0"/>
              </a:rPr>
            </a:br>
            <a:r>
              <a:rPr lang="en-US" altLang="x-none" sz="1400" b="1">
                <a:ea typeface="Times New Roman" charset="0"/>
                <a:cs typeface="Times New Roman" charset="0"/>
              </a:rPr>
              <a:t>  </a:t>
            </a:r>
            <a:r>
              <a:rPr lang="en-US" altLang="x-none" sz="1400">
                <a:ea typeface="Times New Roman" charset="0"/>
                <a:cs typeface="Times New Roman" charset="0"/>
              </a:rPr>
              <a:t>power on/off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change station/song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change volume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choose random song</a:t>
            </a:r>
          </a:p>
        </p:txBody>
      </p:sp>
      <p:grpSp>
        <p:nvGrpSpPr>
          <p:cNvPr id="1458180" name="Group 4"/>
          <p:cNvGrpSpPr>
            <a:grpSpLocks/>
          </p:cNvGrpSpPr>
          <p:nvPr/>
        </p:nvGrpSpPr>
        <p:grpSpPr bwMode="auto">
          <a:xfrm>
            <a:off x="304800" y="4387850"/>
            <a:ext cx="8077200" cy="2035175"/>
            <a:chOff x="192" y="2967"/>
            <a:chExt cx="5088" cy="1282"/>
          </a:xfrm>
        </p:grpSpPr>
        <p:sp>
          <p:nvSpPr>
            <p:cNvPr id="1458181" name="Text Box 5"/>
            <p:cNvSpPr txBox="1">
              <a:spLocks noChangeArrowheads="1"/>
            </p:cNvSpPr>
            <p:nvPr/>
          </p:nvSpPr>
          <p:spPr bwMode="auto">
            <a:xfrm>
              <a:off x="192" y="2967"/>
              <a:ext cx="1344" cy="128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</a:t>
              </a:r>
              <a:r>
                <a:rPr lang="en-US" altLang="x-none" sz="1400" b="1" u="sng" dirty="0" smtClean="0">
                  <a:ea typeface="Times New Roman" charset="0"/>
                  <a:cs typeface="Times New Roman" charset="0"/>
                </a:rPr>
                <a:t>(variable) </a:t>
              </a: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#1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"</a:t>
              </a:r>
              <a:r>
                <a:rPr lang="en-US" altLang="x-none" sz="12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1,000,000 Miles</a:t>
              </a: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"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17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2.5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  <p:sp>
          <p:nvSpPr>
            <p:cNvPr id="1458182" name="Text Box 6"/>
            <p:cNvSpPr txBox="1">
              <a:spLocks noChangeArrowheads="1"/>
            </p:cNvSpPr>
            <p:nvPr/>
          </p:nvSpPr>
          <p:spPr bwMode="auto">
            <a:xfrm>
              <a:off x="2016" y="2967"/>
              <a:ext cx="1344" cy="12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</a:t>
              </a:r>
              <a:r>
                <a:rPr lang="en-US" altLang="x-none" sz="1400" b="1" u="sng" dirty="0" smtClean="0">
                  <a:ea typeface="Times New Roman" charset="0"/>
                  <a:cs typeface="Times New Roman" charset="0"/>
                </a:rPr>
                <a:t>(variable) </a:t>
              </a: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#2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"Letting You"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9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3.41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  <p:sp>
          <p:nvSpPr>
            <p:cNvPr id="1458183" name="Text Box 7"/>
            <p:cNvSpPr txBox="1">
              <a:spLocks noChangeArrowheads="1"/>
            </p:cNvSpPr>
            <p:nvPr/>
          </p:nvSpPr>
          <p:spPr bwMode="auto">
            <a:xfrm>
              <a:off x="3936" y="2967"/>
              <a:ext cx="1344" cy="128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</a:t>
              </a:r>
              <a:r>
                <a:rPr lang="en-US" altLang="x-none" sz="1400" b="1" u="sng" dirty="0" smtClean="0">
                  <a:ea typeface="Times New Roman" charset="0"/>
                  <a:cs typeface="Times New Roman" charset="0"/>
                </a:rPr>
                <a:t>(variable) </a:t>
              </a: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#3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"Discipline"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24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1.8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</p:grpSp>
      <p:grpSp>
        <p:nvGrpSpPr>
          <p:cNvPr id="1458185" name="Group 9"/>
          <p:cNvGrpSpPr>
            <a:grpSpLocks/>
          </p:cNvGrpSpPr>
          <p:nvPr/>
        </p:nvGrpSpPr>
        <p:grpSpPr bwMode="auto">
          <a:xfrm>
            <a:off x="2286000" y="3563938"/>
            <a:ext cx="4191000" cy="823912"/>
            <a:chOff x="1440" y="2304"/>
            <a:chExt cx="2640" cy="519"/>
          </a:xfrm>
        </p:grpSpPr>
        <p:sp>
          <p:nvSpPr>
            <p:cNvPr id="1458186" name="Line 10"/>
            <p:cNvSpPr>
              <a:spLocks noChangeShapeType="1"/>
            </p:cNvSpPr>
            <p:nvPr/>
          </p:nvSpPr>
          <p:spPr bwMode="auto">
            <a:xfrm flipH="1">
              <a:off x="1440" y="2304"/>
              <a:ext cx="1152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58187" name="Line 11"/>
            <p:cNvSpPr>
              <a:spLocks noChangeShapeType="1"/>
            </p:cNvSpPr>
            <p:nvPr/>
          </p:nvSpPr>
          <p:spPr bwMode="auto">
            <a:xfrm>
              <a:off x="2592" y="2304"/>
              <a:ext cx="96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58188" name="Line 12"/>
            <p:cNvSpPr>
              <a:spLocks noChangeShapeType="1"/>
            </p:cNvSpPr>
            <p:nvPr/>
          </p:nvSpPr>
          <p:spPr bwMode="auto">
            <a:xfrm>
              <a:off x="2592" y="2304"/>
              <a:ext cx="1488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1458189" name="Text Box 13"/>
          <p:cNvSpPr txBox="1">
            <a:spLocks noChangeArrowheads="1"/>
          </p:cNvSpPr>
          <p:nvPr/>
        </p:nvSpPr>
        <p:spPr bwMode="auto">
          <a:xfrm>
            <a:off x="5699125" y="3625850"/>
            <a:ext cx="16922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x-none" sz="1800" i="1">
                <a:ea typeface="Times New Roman" charset="0"/>
                <a:cs typeface="Times New Roman" charset="0"/>
              </a:rPr>
              <a:t>constructs</a:t>
            </a:r>
          </a:p>
        </p:txBody>
      </p:sp>
      <p:pic>
        <p:nvPicPr>
          <p:cNvPr id="1458190" name="Picture 14" descr="bluepri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492250"/>
            <a:ext cx="2209800" cy="168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4" name="Picture 18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5" name="Picture 19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6" name="Picture 20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05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38048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rkRedTop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ahom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DarkRedTop" id="{ED291D7B-52D5-7F4D-8D0F-478BBECA120D}" vid="{49A1DCBC-0F56-6B46-960A-7A45F67CC7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DarkRedTop</Template>
  <TotalTime>5934</TotalTime>
  <Words>1023</Words>
  <Application>Microsoft Macintosh PowerPoint</Application>
  <PresentationFormat>On-screen Show (4:3)</PresentationFormat>
  <Paragraphs>279</Paragraphs>
  <Slides>30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2" baseType="lpstr">
      <vt:lpstr>Andale Mono</vt:lpstr>
      <vt:lpstr>Calibri</vt:lpstr>
      <vt:lpstr>Chalkboard</vt:lpstr>
      <vt:lpstr>Consolas</vt:lpstr>
      <vt:lpstr>Courier</vt:lpstr>
      <vt:lpstr>ＭＳ Ｐゴシック</vt:lpstr>
      <vt:lpstr>Tahoma</vt:lpstr>
      <vt:lpstr>Times New Roman</vt:lpstr>
      <vt:lpstr>Verdana</vt:lpstr>
      <vt:lpstr>Wingdings</vt:lpstr>
      <vt:lpstr>Arial</vt:lpstr>
      <vt:lpstr>DarkRedTop</vt:lpstr>
      <vt:lpstr>CS 106A, Lecture 21 Classes</vt:lpstr>
      <vt:lpstr>Plan for today</vt:lpstr>
      <vt:lpstr>Recap: HashMaps</vt:lpstr>
      <vt:lpstr>Plan for today</vt:lpstr>
      <vt:lpstr>Large Java Programs</vt:lpstr>
      <vt:lpstr>Defining New Variable Types</vt:lpstr>
      <vt:lpstr>What Is A Class?</vt:lpstr>
      <vt:lpstr>Why Is This Useful?</vt:lpstr>
      <vt:lpstr>Classes Are Like Blueprints</vt:lpstr>
      <vt:lpstr>What Is A Class?</vt:lpstr>
      <vt:lpstr>Creating A New Class</vt:lpstr>
      <vt:lpstr>What if…</vt:lpstr>
      <vt:lpstr>Creating A New Class</vt:lpstr>
      <vt:lpstr>Example: BankAccount</vt:lpstr>
      <vt:lpstr>Creating A New Class</vt:lpstr>
      <vt:lpstr>What if…</vt:lpstr>
      <vt:lpstr>Example: BankAccount</vt:lpstr>
      <vt:lpstr>Defining Methods In Classes</vt:lpstr>
      <vt:lpstr>Getters and Setters</vt:lpstr>
      <vt:lpstr>Example: BankAccount</vt:lpstr>
      <vt:lpstr>Creating A New Class</vt:lpstr>
      <vt:lpstr>Constructors</vt:lpstr>
      <vt:lpstr>Constructors</vt:lpstr>
      <vt:lpstr>Example: BankAccount</vt:lpstr>
      <vt:lpstr>Using Constructors</vt:lpstr>
      <vt:lpstr>Constructors</vt:lpstr>
      <vt:lpstr>Plan for today</vt:lpstr>
      <vt:lpstr>What Is A Class?</vt:lpstr>
      <vt:lpstr>Creating A New Class</vt:lpstr>
      <vt:lpstr>Recap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Troccoli</dc:creator>
  <cp:lastModifiedBy>Nick Troccoli</cp:lastModifiedBy>
  <cp:revision>634</cp:revision>
  <cp:lastPrinted>2017-08-02T10:57:37Z</cp:lastPrinted>
  <dcterms:created xsi:type="dcterms:W3CDTF">2017-04-27T05:20:22Z</dcterms:created>
  <dcterms:modified xsi:type="dcterms:W3CDTF">2017-08-02T22:05:48Z</dcterms:modified>
</cp:coreProperties>
</file>

<file path=docProps/thumbnail.jpeg>
</file>